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T Sans Narrow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bold.fntdata"/><Relationship Id="rId30" Type="http://schemas.openxmlformats.org/officeDocument/2006/relationships/font" Target="fonts/PTSansNarrow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cce603b69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cce603b69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cce603b69_1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cce603b69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cce603b69_1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cce603b69_1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cce603b69_1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cce603b69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cce603b69_1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cce603b69_1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cce603b69_1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cce603b69_1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cce603b69_1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cce603b69_1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cce603b69_1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cce603b69_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cce603b69_1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cce603b69_1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cce603b69_1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cce603b69_1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ce603b69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ce603b6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cce603b69_1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cce603b69_1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cc4c03e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cc4c03e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cce603b69_1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cce603b69_1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cce603b69_1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cce603b69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cce603b69_1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cce603b69_1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cce603b69_1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cce603b69_1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cce603b69_1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cce603b69_1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cce603b69_1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cce603b69_1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cce603b69_1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cce603b69_1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cce603b69_1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cce603b69_1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cce603b69_1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cce603b69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cce603b69_1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cce603b69_1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8.xml"/><Relationship Id="rId6" Type="http://schemas.openxmlformats.org/officeDocument/2006/relationships/slide" Target="/ppt/slides/slide22.xml"/><Relationship Id="rId7" Type="http://schemas.openxmlformats.org/officeDocument/2006/relationships/slide" Target="/ppt/slides/slide2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0" y="1223925"/>
            <a:ext cx="9144000" cy="13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457200" lvl="0" marL="45720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DANGEROUS FARM INSECTS </a:t>
            </a:r>
            <a:r>
              <a:rPr b="0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endParaRPr b="0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5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 263-003 Deep Learning - Centennial College</a:t>
            </a:r>
            <a:endParaRPr b="0" sz="156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 Mohammad Saiful Islam</a:t>
            </a:r>
            <a:endParaRPr b="0" sz="176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571754"/>
            <a:ext cx="4870500" cy="1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Ying Shen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Piyush Goel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Harikrishna Jetti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Azin Katiraee 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25" y="75175"/>
            <a:ext cx="6928751" cy="494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94000" y="223575"/>
            <a:ext cx="40656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Train Accuracy: 0.7088949084281921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Validation Accuracy: 0.2970711290836334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Test Accuracy: 0.3138075313807531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6" y="3020100"/>
            <a:ext cx="5228023" cy="18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420" y="152400"/>
            <a:ext cx="3517180" cy="3048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4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0" y="1021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Unsupervised Learning(GAN)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212550" y="1439850"/>
            <a:ext cx="61248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Train Accuracy: 0.8876909017562866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Validation Accuracy: 0.36401674151420593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Test Accuracy: 0.42677824267782427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0" y="2633228"/>
            <a:ext cx="5677900" cy="23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640275"/>
            <a:ext cx="3429000" cy="293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6613" y="1196753"/>
            <a:ext cx="239077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0" y="0"/>
            <a:ext cx="6206714" cy="26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650" y="2282950"/>
            <a:ext cx="5419299" cy="262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30074" cy="25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942" y="2725150"/>
            <a:ext cx="2565407" cy="22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29149" cy="24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150" y="2490522"/>
            <a:ext cx="5703076" cy="2339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State of The Art models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3007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Transfer Learning model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inceptionresnetv2_transfer			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inceptionresnetv2_scratch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326" y="1264600"/>
            <a:ext cx="5749674" cy="16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175" y="3075625"/>
            <a:ext cx="5648824" cy="15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026" y="2065425"/>
            <a:ext cx="7307851" cy="28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25" y="153400"/>
            <a:ext cx="4930176" cy="1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77499" cy="4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700" y="152400"/>
            <a:ext cx="4154901" cy="406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lang="en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3"/>
              </a:rPr>
              <a:t>Description and scope of the problem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lang="en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4"/>
              </a:rPr>
              <a:t>The dataset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lang="en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5"/>
              </a:rPr>
              <a:t>Methodology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lang="en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6"/>
              </a:rPr>
              <a:t>Results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AutoNum type="arabicPeriod"/>
            </a:pPr>
            <a:r>
              <a:rPr lang="en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action="ppaction://hlinksldjump" r:id="rId7"/>
              </a:rPr>
              <a:t>Technical challenges &amp; Solutions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4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75" y="1303784"/>
            <a:ext cx="8914826" cy="3569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712850" y="812125"/>
            <a:ext cx="8212500" cy="31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							      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CNN experienced a low accuracy, however, after using GAN the accuracy could increase.The state-of-the-art model has shown a significant improvement in performance, particularly when using transfer learning.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InceptionResNetV2 with pre-trained weights excels in feature capture and generalization for accurate classification.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augmentation via GANs is useful, particularly with small datasets, but the quality of generated data is vital.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Balancing model complexity with dataset size is essential to avoid overfitting; proper regularization and hyperparameter tuning are key.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Transfer learning is highly effective for this dataset, benefiting from robust features learned from extensive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378975" y="261675"/>
            <a:ext cx="413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challenges &amp; Solutions</a:t>
            </a:r>
            <a:endParaRPr sz="3200">
              <a:solidFill>
                <a:schemeClr val="accent4"/>
              </a:solidFill>
            </a:endParaRPr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: Aimed to use dataset of 75000 images, however due to vast size of the dataset, the team encountered significant difficulties in loading and processing the data in a timely manner.Therefore, switch to less quantity of dataset.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Training time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: Training was time-consuming. Therefore, team tried to simplify the model by reducing the number of layers or parameters, applying transfer learning techniques using pre-trained models, or modifying the model architecture to be more computationally efficient.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Accuracy: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The model demonstrated suboptimal accuracy, which could be attributed to the insufficient quantity of images for certain classes. Team tried to experiment on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of models and double checked each step to ensure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of implementation.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your attention!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and Scope of the problem</a:t>
            </a:r>
            <a:endParaRPr sz="3200">
              <a:solidFill>
                <a:schemeClr val="accent4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 project is to develop and implement a deep learning-based framework for the classification of dangerous farm insects, leveraging a dataset of high-quality images representing 15 distinct insect species.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primary reason for undertaking this project is to enhance agricultural management by providing an effective tool for identifying harmful pests.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is crucial for preventing crop damage and facilitating more effective pest control measures, thereby improving the overall efficiency and sustainability of agricultural practices.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</a:t>
            </a:r>
            <a:endParaRPr sz="3200">
              <a:solidFill>
                <a:schemeClr val="accent4"/>
              </a:solidFill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15 different categories. Overall, 1591 images.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Each category typically contains about 100 images, with total images per class ranging from 88 (Aphids) to 119 (Spider Mites).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images are in RGB format with 3 color channels.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average image size is 758x1015 pixels.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There are a few images with non-standard color channel counts (1 or 4).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average aspect ratio is 1.34, suggesting a landscape orientation for the images.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14475" y="210463"/>
            <a:ext cx="2329525" cy="11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644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50" y="220200"/>
            <a:ext cx="8839198" cy="4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800"/>
            <a:ext cx="8839199" cy="33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3200">
              <a:solidFill>
                <a:schemeClr val="accent4"/>
              </a:solidFill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Supervised Learning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Unsupervised Learning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State of the art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238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Supervised Learning (CNN)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767725"/>
            <a:ext cx="8520600" cy="3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85">
                <a:latin typeface="Times New Roman"/>
                <a:ea typeface="Times New Roman"/>
                <a:cs typeface="Times New Roman"/>
                <a:sym typeface="Times New Roman"/>
              </a:rPr>
              <a:t>Architecture:</a:t>
            </a:r>
            <a:endParaRPr b="1"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84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85"/>
              <a:buFont typeface="Times New Roman"/>
              <a:buChar char="●"/>
            </a:pP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A Sequential model is used, which is a linear stack of layers.</a:t>
            </a:r>
            <a:endParaRPr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8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85"/>
              <a:buFont typeface="Times New Roman"/>
              <a:buChar char="●"/>
            </a:pP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It consists of three blocks, each with a convolutional layer (</a:t>
            </a:r>
            <a:r>
              <a:rPr lang="en" sz="1185" u="sng">
                <a:latin typeface="Times New Roman"/>
                <a:ea typeface="Times New Roman"/>
                <a:cs typeface="Times New Roman"/>
                <a:sym typeface="Times New Roman"/>
              </a:rPr>
              <a:t>Conv2D</a:t>
            </a: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) followed by a max pooling layer (</a:t>
            </a:r>
            <a:r>
              <a:rPr lang="en" sz="1185" u="sng">
                <a:latin typeface="Times New Roman"/>
                <a:ea typeface="Times New Roman"/>
                <a:cs typeface="Times New Roman"/>
                <a:sym typeface="Times New Roman"/>
              </a:rPr>
              <a:t>MaxPooling2D</a:t>
            </a: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). Convolutional layers use </a:t>
            </a:r>
            <a:r>
              <a:rPr lang="en" sz="1185" u="sng"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185" u="sng">
                <a:latin typeface="Times New Roman"/>
                <a:ea typeface="Times New Roman"/>
                <a:cs typeface="Times New Roman"/>
                <a:sym typeface="Times New Roman"/>
              </a:rPr>
              <a:t>64</a:t>
            </a: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" sz="1185" u="sng">
                <a:latin typeface="Times New Roman"/>
                <a:ea typeface="Times New Roman"/>
                <a:cs typeface="Times New Roman"/>
                <a:sym typeface="Times New Roman"/>
              </a:rPr>
              <a:t>128</a:t>
            </a: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 filters respectively, which extract features from the images.</a:t>
            </a:r>
            <a:endParaRPr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8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85"/>
              <a:buFont typeface="Times New Roman"/>
              <a:buChar char="●"/>
            </a:pP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Flatten layer converts the 2D feature maps into a 1D feature vector, making it possible to add fully connected layers.</a:t>
            </a:r>
            <a:endParaRPr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8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85"/>
              <a:buFont typeface="Times New Roman"/>
              <a:buChar char="●"/>
            </a:pP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Dense layer with </a:t>
            </a:r>
            <a:r>
              <a:rPr lang="en" sz="1185" u="sng">
                <a:latin typeface="Times New Roman"/>
                <a:ea typeface="Times New Roman"/>
                <a:cs typeface="Times New Roman"/>
                <a:sym typeface="Times New Roman"/>
              </a:rPr>
              <a:t>256</a:t>
            </a: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 units and rectified linear unit (ReLU) activation function adds the ability to learn non-linear combinations of features.</a:t>
            </a:r>
            <a:endParaRPr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8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85"/>
              <a:buFont typeface="Times New Roman"/>
              <a:buChar char="●"/>
            </a:pP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Dropout layer with a rate of 0.5 helps prevent overfitting by randomly setting a fraction of input units to 0 at each update during training.</a:t>
            </a:r>
            <a:endParaRPr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8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85"/>
              <a:buFont typeface="Times New Roman"/>
              <a:buChar char="●"/>
            </a:pP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Final Dense layer with a number of units equal to the number of classes and softmax activation function, which outputs probabilities of each class.</a:t>
            </a:r>
            <a:endParaRPr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85">
                <a:latin typeface="Times New Roman"/>
                <a:ea typeface="Times New Roman"/>
                <a:cs typeface="Times New Roman"/>
                <a:sym typeface="Times New Roman"/>
              </a:rPr>
              <a:t>Regularization:</a:t>
            </a:r>
            <a:endParaRPr b="1"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84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85"/>
              <a:buFont typeface="Times New Roman"/>
              <a:buChar char="●"/>
            </a:pP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The Dense layer includes </a:t>
            </a:r>
            <a:r>
              <a:rPr b="1" lang="en" sz="1185">
                <a:latin typeface="Times New Roman"/>
                <a:ea typeface="Times New Roman"/>
                <a:cs typeface="Times New Roman"/>
                <a:sym typeface="Times New Roman"/>
              </a:rPr>
              <a:t>L2 regularization</a:t>
            </a: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, which penalizes large weights, helping to keep the model simpler and reducing overfitting.</a:t>
            </a:r>
            <a:endParaRPr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8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85"/>
              <a:buFont typeface="Times New Roman"/>
              <a:buChar char="●"/>
            </a:pP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Compilation:</a:t>
            </a:r>
            <a:endParaRPr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8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85"/>
              <a:buFont typeface="Times New Roman"/>
              <a:buChar char="●"/>
            </a:pP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The model is compiled with the Adam optimizer, a popular choice for deep learning which adapts the learning rate during training.</a:t>
            </a:r>
            <a:endParaRPr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8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85"/>
              <a:buFont typeface="Times New Roman"/>
              <a:buChar char="●"/>
            </a:pP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The loss function used is </a:t>
            </a:r>
            <a:r>
              <a:rPr lang="en" sz="1185" u="sng">
                <a:latin typeface="Times New Roman"/>
                <a:ea typeface="Times New Roman"/>
                <a:cs typeface="Times New Roman"/>
                <a:sym typeface="Times New Roman"/>
              </a:rPr>
              <a:t>sparse_categorical_crossentropy</a:t>
            </a: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, which is appropriate for multi-class classification tasks where each class is represented as a unique integer.</a:t>
            </a:r>
            <a:endParaRPr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8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85"/>
              <a:buFont typeface="Times New Roman"/>
              <a:buChar char="●"/>
            </a:pPr>
            <a:r>
              <a:rPr lang="en" sz="1185">
                <a:latin typeface="Times New Roman"/>
                <a:ea typeface="Times New Roman"/>
                <a:cs typeface="Times New Roman"/>
                <a:sym typeface="Times New Roman"/>
              </a:rPr>
              <a:t>The metric 'accuracy' is used to monitor the training process.</a:t>
            </a:r>
            <a:endParaRPr sz="11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8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